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12.xml" ContentType="application/vnd.openxmlformats-officedocument.presentationml.notes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notesSlides/notesSlide6.xml" ContentType="application/vnd.openxmlformats-officedocument.presentationml.notesSlide+xml"/>
  <Default Extension="xls" ContentType="application/vnd.ms-exce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75" r:id="rId2"/>
    <p:sldId id="281" r:id="rId3"/>
    <p:sldId id="312" r:id="rId4"/>
    <p:sldId id="296" r:id="rId5"/>
    <p:sldId id="303" r:id="rId6"/>
    <p:sldId id="297" r:id="rId7"/>
    <p:sldId id="302" r:id="rId8"/>
    <p:sldId id="306" r:id="rId9"/>
    <p:sldId id="305" r:id="rId10"/>
    <p:sldId id="307" r:id="rId11"/>
    <p:sldId id="308" r:id="rId12"/>
    <p:sldId id="309" r:id="rId13"/>
    <p:sldId id="310" r:id="rId14"/>
    <p:sldId id="311" r:id="rId15"/>
    <p:sldId id="287" r:id="rId16"/>
    <p:sldId id="288" r:id="rId17"/>
    <p:sldId id="291" r:id="rId18"/>
    <p:sldId id="299" r:id="rId19"/>
    <p:sldId id="292" r:id="rId20"/>
    <p:sldId id="289" r:id="rId21"/>
    <p:sldId id="293" r:id="rId22"/>
    <p:sldId id="300" r:id="rId23"/>
    <p:sldId id="290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3" frameSlides="1"/>
  <p:clrMru>
    <a:srgbClr val="EF1F1D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44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2D174BF6-DDA3-5946-AF0B-2345F84E314E}" type="datetime1">
              <a:rPr lang="en-US"/>
              <a:pPr>
                <a:defRPr/>
              </a:pPr>
              <a:t>2/20/12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5337C07-7A92-BA46-96C8-1F82C67E7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155234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E20C35D-F979-7941-858D-81B75D067A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07351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D9FA1E9A-CFB2-3148-807C-800568F5449D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26D03FB-D502-A54C-A9B6-7C2574DAFF08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7114A823-953E-804B-A6D9-795F61060D9A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6FC6E3D1-FE58-5D4E-94CC-A2A454716BEC}" type="slidenum">
              <a:rPr lang="en-US" sz="1200"/>
              <a:pPr/>
              <a:t>23</a:t>
            </a:fld>
            <a:endParaRPr lang="en-US" sz="1200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DF1ACCB-0FF5-1348-8638-4455C3CBE504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1843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6741DA3E-4396-914F-ABE0-04F17CA24510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2048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45F6C82-BCB3-8348-B32F-243A671AD4DB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225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15E7252B-DC70-0144-A08D-6CDB430F6F1B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2560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559B6881-68BC-1C4C-A301-4EA6424509AC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3686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A77FFE6E-E375-0849-87D1-0D361B93CEC8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B02C8C68-C0C7-B143-AB44-178E92D0F51E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409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03B18755-0C8A-CB44-87BC-03155C1B2B19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F53A9-985A-774A-A293-8A6D2EB30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01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B5945-8F3E-C34A-AA2A-E5114E11E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57337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93976-0F86-7B4A-B347-9E8341440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7677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C9B32-64B7-7542-A96B-B6AB5B5236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99059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548C0-3078-6048-A7E4-D6549EE8F7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69363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1F1BF-5AB6-9546-8429-94C07F7362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5027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EE921-C7C4-D04A-9BE0-560667A445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02273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82770-EFB7-B047-B4A7-49DE5E7E7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4335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6ABC9-0CD3-E946-BB60-6BEF0E1649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62386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15C6C-654D-9D48-8A99-36222FAC23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4151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34399B-40F8-CA4C-A6F4-ED9676124A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56458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a="http://schemas.openxmlformats.org/drawingml/2006/main" xmlns:r="http://schemas.openxmlformats.org/officeDocument/2006/relationships" xmlns:p="http://schemas.openxmlformats.org/presentationml/2006/main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EDEBB64-4F61-1046-B3D3-AACE081DB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file:///\\localhost\Users\mroddy\COURSES\%20TEED%20522\Assessment\PowerPoint%20presentations\Document1!OLE_LINK2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asspblogs.org/principaldifference/2010/12/pisa_its_poverty_not_stupid_1.html" TargetMode="External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roddy\COURSES\%20TEED%20522\Assessment\PowerPoint%20presentations\Document1!OLE_LINK3" TargetMode="External"/><Relationship Id="rId4" Type="http://schemas.openxmlformats.org/officeDocument/2006/relationships/image" Target="../media/image13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asspblogs.org/principaldifference/2010/12/pisa_its_poverty_not_stupid_1.html" TargetMode="External"/><Relationship Id="rId3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hyperlink" Target="http://www.edweek.org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Microsoft_Excel_97_-_2004_Worksheet1.xls"/><Relationship Id="rId5" Type="http://schemas.openxmlformats.org/officeDocument/2006/relationships/image" Target="../media/image5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hyperlink" Target="http://nationsreportcard.gov/ltt_2008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hyperlink" Target="http://www.edweek.org/ew/contributors/sean.cavanagh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mroddy\COURSES\%20TEED%20522\Assessment\PowerPoint%20presentations\Document1!OLE_LINK1" TargetMode="External"/><Relationship Id="rId4" Type="http://schemas.openxmlformats.org/officeDocument/2006/relationships/hyperlink" Target="http://nasspblogs.org/principaldifference/2010/12/pisa_its_poverty_not_stupid_1.html" TargetMode="External"/><Relationship Id="rId5" Type="http://schemas.openxmlformats.org/officeDocument/2006/relationships/image" Target="../media/image1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52600"/>
            <a:ext cx="7620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610600" cy="13716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How many of our students graduate?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1" name="Object 2"/>
          <p:cNvGraphicFramePr>
            <a:graphicFrameLocks noChangeAspect="1"/>
          </p:cNvGraphicFramePr>
          <p:nvPr/>
        </p:nvGraphicFramePr>
        <p:xfrm>
          <a:off x="1981200" y="26988"/>
          <a:ext cx="5410200" cy="7239000"/>
        </p:xfrm>
        <a:graphic>
          <a:graphicData uri="http://schemas.openxmlformats.org/presentationml/2006/ole">
            <p:oleObj spid="_x0000_s30724" name="Document" r:id="rId3" imgW="21942857" imgH="29358730" progId="Word.Document.12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Gasp!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458200" cy="4495800"/>
          </a:xfrm>
        </p:spPr>
        <p:txBody>
          <a:bodyPr/>
          <a:lstStyle/>
          <a:p>
            <a:pPr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A more accurate assessment of the performance of U.S. students would be obtained by comparing the scores of American schools with comparable poverty rates to those of other countries.</a:t>
            </a: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3000" dirty="0">
              <a:latin typeface="Times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Schools in the United States with less than a 10% poverty rate had a PISA score of 551.  When compared to the ten countries with similar poverty numbers, that score ranked first.</a:t>
            </a:r>
            <a:r>
              <a:rPr lang="ja-JP" altLang="en-US" sz="3000" dirty="0" smtClean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3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502" y="6324600"/>
            <a:ext cx="9023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hlinkClick r:id="rId2"/>
              </a:rPr>
              <a:t>http://nasspblogs.org/principaldifference/2010/12/pisa_its_poverty_not_stupid_1.html</a:t>
            </a:r>
            <a:r>
              <a:rPr lang="en-US" sz="2000" dirty="0" smtClean="0"/>
              <a:t>  </a:t>
            </a:r>
            <a:endParaRPr lang="en-US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ChangeArrowheads="1"/>
          </p:cNvSpPr>
          <p:nvPr/>
        </p:nvSpPr>
        <p:spPr bwMode="auto">
          <a:xfrm>
            <a:off x="1371600" y="1905000"/>
            <a:ext cx="6019800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u="sng" dirty="0"/>
              <a:t>Country              Poverty Rate    PISA Score</a:t>
            </a:r>
          </a:p>
          <a:p>
            <a:r>
              <a:rPr lang="en-US" dirty="0"/>
              <a:t>United States         &lt;10%               551</a:t>
            </a:r>
          </a:p>
          <a:p>
            <a:r>
              <a:rPr lang="en-US" dirty="0"/>
              <a:t>Finland                     </a:t>
            </a:r>
            <a:r>
              <a:rPr lang="en-US" dirty="0" smtClean="0"/>
              <a:t>3.4</a:t>
            </a:r>
            <a:r>
              <a:rPr lang="en-US" dirty="0"/>
              <a:t>%          </a:t>
            </a:r>
            <a:r>
              <a:rPr lang="en-US" dirty="0" smtClean="0"/>
              <a:t>   536</a:t>
            </a:r>
            <a:endParaRPr lang="en-US" dirty="0"/>
          </a:p>
          <a:p>
            <a:r>
              <a:rPr lang="en-US" dirty="0"/>
              <a:t>Netherlands              </a:t>
            </a:r>
            <a:r>
              <a:rPr lang="en-US" dirty="0" smtClean="0"/>
              <a:t>9.0</a:t>
            </a:r>
            <a:r>
              <a:rPr lang="en-US" dirty="0"/>
              <a:t>%          </a:t>
            </a:r>
            <a:r>
              <a:rPr lang="en-US" dirty="0" smtClean="0"/>
              <a:t>   508</a:t>
            </a:r>
            <a:endParaRPr lang="en-US" dirty="0"/>
          </a:p>
          <a:p>
            <a:r>
              <a:rPr lang="en-US" dirty="0"/>
              <a:t>Belgium                   </a:t>
            </a:r>
            <a:r>
              <a:rPr lang="en-US" dirty="0" smtClean="0"/>
              <a:t> 6.7</a:t>
            </a:r>
            <a:r>
              <a:rPr lang="en-US" dirty="0"/>
              <a:t>%          </a:t>
            </a:r>
            <a:r>
              <a:rPr lang="en-US" dirty="0" smtClean="0"/>
              <a:t>   506</a:t>
            </a:r>
            <a:endParaRPr lang="en-US" dirty="0"/>
          </a:p>
          <a:p>
            <a:r>
              <a:rPr lang="en-US" dirty="0"/>
              <a:t>Norway                     </a:t>
            </a:r>
            <a:r>
              <a:rPr lang="en-US" dirty="0" smtClean="0"/>
              <a:t>3.6</a:t>
            </a:r>
            <a:r>
              <a:rPr lang="en-US" dirty="0"/>
              <a:t>%          </a:t>
            </a:r>
            <a:r>
              <a:rPr lang="en-US" dirty="0" smtClean="0"/>
              <a:t>   503</a:t>
            </a:r>
            <a:endParaRPr lang="en-US" dirty="0"/>
          </a:p>
          <a:p>
            <a:r>
              <a:rPr lang="en-US" dirty="0"/>
              <a:t>Switzerland               </a:t>
            </a:r>
            <a:r>
              <a:rPr lang="en-US" dirty="0" smtClean="0"/>
              <a:t>6.8</a:t>
            </a:r>
            <a:r>
              <a:rPr lang="en-US" dirty="0"/>
              <a:t>%          </a:t>
            </a:r>
            <a:r>
              <a:rPr lang="en-US" dirty="0" smtClean="0"/>
              <a:t>   501</a:t>
            </a:r>
            <a:endParaRPr lang="en-US" dirty="0"/>
          </a:p>
          <a:p>
            <a:r>
              <a:rPr lang="en-US" dirty="0"/>
              <a:t>France                       </a:t>
            </a:r>
            <a:r>
              <a:rPr lang="en-US" dirty="0" smtClean="0"/>
              <a:t>7.3</a:t>
            </a:r>
            <a:r>
              <a:rPr lang="en-US" dirty="0"/>
              <a:t>%          </a:t>
            </a:r>
            <a:r>
              <a:rPr lang="en-US" dirty="0" smtClean="0"/>
              <a:t>   496</a:t>
            </a:r>
            <a:endParaRPr lang="en-US" dirty="0"/>
          </a:p>
          <a:p>
            <a:r>
              <a:rPr lang="en-US" dirty="0"/>
              <a:t>Denmark                   </a:t>
            </a:r>
            <a:r>
              <a:rPr lang="en-US" dirty="0" smtClean="0"/>
              <a:t>2.4</a:t>
            </a:r>
            <a:r>
              <a:rPr lang="en-US" dirty="0"/>
              <a:t>%          </a:t>
            </a:r>
            <a:r>
              <a:rPr lang="en-US" dirty="0" smtClean="0"/>
              <a:t>   495</a:t>
            </a:r>
            <a:endParaRPr lang="en-US" dirty="0"/>
          </a:p>
          <a:p>
            <a:r>
              <a:rPr lang="en-US" dirty="0"/>
              <a:t>Czech Republic        </a:t>
            </a:r>
            <a:r>
              <a:rPr lang="en-US" dirty="0" smtClean="0"/>
              <a:t>7.2</a:t>
            </a:r>
            <a:r>
              <a:rPr lang="en-US" dirty="0"/>
              <a:t>%         </a:t>
            </a:r>
            <a:r>
              <a:rPr lang="en-US" dirty="0" smtClean="0"/>
              <a:t>    478</a:t>
            </a:r>
            <a:endParaRPr lang="en-US" dirty="0"/>
          </a:p>
        </p:txBody>
      </p:sp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 rot="16200000">
            <a:off x="-2171700" y="3543300"/>
            <a:ext cx="5486400" cy="1143000"/>
          </a:xfrm>
        </p:spPr>
        <p:txBody>
          <a:bodyPr/>
          <a:lstStyle/>
          <a:p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&lt;10% poverty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 rot="16200000">
            <a:off x="-2857500" y="2857500"/>
            <a:ext cx="6858000" cy="1143000"/>
          </a:xfrm>
        </p:spPr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10 – 24.9% poverty </a:t>
            </a:r>
          </a:p>
        </p:txBody>
      </p:sp>
      <p:graphicFrame>
        <p:nvGraphicFramePr>
          <p:cNvPr id="3379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31287586"/>
              </p:ext>
            </p:extLst>
          </p:nvPr>
        </p:nvGraphicFramePr>
        <p:xfrm>
          <a:off x="2819400" y="914400"/>
          <a:ext cx="7086600" cy="6240463"/>
        </p:xfrm>
        <a:graphic>
          <a:graphicData uri="http://schemas.openxmlformats.org/presentationml/2006/ole">
            <p:oleObj spid="_x0000_s33798" name="Document" r:id="rId3" imgW="21942857" imgH="19555556" progId="Word.Document.12">
              <p:link updateAutomatic="1"/>
            </p:oleObj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7772400" cy="5181600"/>
          </a:xfrm>
          <a:ln w="6350">
            <a:noFill/>
          </a:ln>
          <a:effectLst/>
        </p:spPr>
        <p:txBody>
          <a:bodyPr/>
          <a:lstStyle/>
          <a:p>
            <a:pPr marL="0">
              <a:buFontTx/>
              <a:buNone/>
            </a:pP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The problem is not as much with our educational system as it is with our high poverty rates. 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real crisis is the level of poverty in too many of our schools and the relationship between poverty and student achievement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. 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Our lowest achieving schools are the most under-resourced schools with the highest number of disadvantaged students. </a:t>
            </a:r>
            <a:r>
              <a:rPr lang="en-US" altLang="ja-JP" sz="3000" dirty="0" smtClean="0">
                <a:latin typeface="Times" charset="0"/>
                <a:ea typeface="ＭＳ Ｐゴシック" charset="0"/>
                <a:cs typeface="ＭＳ Ｐゴシック" charset="0"/>
              </a:rPr>
              <a:t> We 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cannot treat these schools in the same way that we would schools in more advantaged neighborhoods or we will continue to get the same results.</a:t>
            </a:r>
            <a:r>
              <a:rPr lang="ja-JP" altLang="en-US" sz="3000" dirty="0">
                <a:latin typeface="Times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3000" dirty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  <a:endParaRPr lang="en-US" sz="3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818" name="TextBox 3"/>
          <p:cNvSpPr txBox="1">
            <a:spLocks noChangeArrowheads="1"/>
          </p:cNvSpPr>
          <p:nvPr/>
        </p:nvSpPr>
        <p:spPr bwMode="auto">
          <a:xfrm>
            <a:off x="457200" y="6096000"/>
            <a:ext cx="8139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>
                <a:hlinkClick r:id="rId2"/>
              </a:rPr>
              <a:t>http://nasspblogs.org/principaldifference/2010/12/pisa_its_poverty_not_stupid_1.html</a:t>
            </a:r>
            <a:r>
              <a:rPr lang="en-US" sz="1800"/>
              <a:t>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6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 dirty="0">
                <a:solidFill>
                  <a:schemeClr val="tx2"/>
                </a:solidFill>
              </a:rPr>
              <a:t>Now </a:t>
            </a:r>
            <a:r>
              <a:rPr lang="en-US" sz="4400" dirty="0" smtClean="0">
                <a:solidFill>
                  <a:schemeClr val="tx2"/>
                </a:solidFill>
              </a:rPr>
              <a:t>some bad </a:t>
            </a:r>
            <a:r>
              <a:rPr lang="en-US" sz="4400" dirty="0">
                <a:solidFill>
                  <a:schemeClr val="tx2"/>
                </a:solidFill>
              </a:rPr>
              <a:t>news:</a:t>
            </a:r>
          </a:p>
        </p:txBody>
      </p:sp>
      <p:sp>
        <p:nvSpPr>
          <p:cNvPr id="35842" name="Rectangle 3"/>
          <p:cNvSpPr>
            <a:spLocks noChangeArrowheads="1"/>
          </p:cNvSpPr>
          <p:nvPr/>
        </p:nvSpPr>
        <p:spPr bwMode="auto">
          <a:xfrm rot="-54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  <p:pic>
        <p:nvPicPr>
          <p:cNvPr id="2" name="Picture 1" descr="Screen shot 2011-10-18 at 8.38.2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52400" y="1143000"/>
            <a:ext cx="8153400" cy="5522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0-18 at 8.40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04800" y="1105523"/>
            <a:ext cx="6975160" cy="5739777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 dirty="0">
                <a:solidFill>
                  <a:schemeClr val="tx2"/>
                </a:solidFill>
              </a:rPr>
              <a:t>Now </a:t>
            </a:r>
            <a:r>
              <a:rPr lang="en-US" sz="4400" dirty="0" smtClean="0">
                <a:solidFill>
                  <a:schemeClr val="tx2"/>
                </a:solidFill>
              </a:rPr>
              <a:t>some bad </a:t>
            </a:r>
            <a:r>
              <a:rPr lang="en-US" sz="4400" dirty="0">
                <a:solidFill>
                  <a:schemeClr val="tx2"/>
                </a:solidFill>
              </a:rPr>
              <a:t>news: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2.2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04800" y="833659"/>
            <a:ext cx="7162800" cy="6024342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4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28600" y="838199"/>
            <a:ext cx="7086600" cy="6033507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4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5.2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52400" y="1371600"/>
            <a:ext cx="7559842" cy="4953000"/>
          </a:xfrm>
          <a:prstGeom prst="rect">
            <a:avLst/>
          </a:prstGeom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 rot="16200000">
            <a:off x="6439694" y="3390106"/>
            <a:ext cx="44989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First the good news:</a:t>
            </a: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08075"/>
            <a:ext cx="8610600" cy="55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030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7.09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52399" y="1238859"/>
            <a:ext cx="8839201" cy="5239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49.31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28600" y="965849"/>
            <a:ext cx="8726701" cy="5892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1029"/>
          <p:cNvSpPr>
            <a:spLocks noChangeArrowheads="1"/>
          </p:cNvSpPr>
          <p:nvPr/>
        </p:nvSpPr>
        <p:spPr bwMode="auto">
          <a:xfrm>
            <a:off x="6096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n-US" sz="4400">
                <a:solidFill>
                  <a:schemeClr val="tx2"/>
                </a:solidFill>
              </a:rPr>
              <a:t>Who is served?</a:t>
            </a:r>
          </a:p>
        </p:txBody>
      </p:sp>
      <p:pic>
        <p:nvPicPr>
          <p:cNvPr id="2" name="Picture 1" descr="Screen shot 2011-10-18 at 8.51.1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1181100"/>
            <a:ext cx="9144000" cy="5676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10-18 at 8.52.4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85800" y="0"/>
            <a:ext cx="5909094" cy="6858000"/>
          </a:xfrm>
          <a:prstGeom prst="rect">
            <a:avLst/>
          </a:prstGeom>
        </p:spPr>
      </p:pic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4819650" y="6400800"/>
            <a:ext cx="4324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dirty="0"/>
              <a:t>http://www.k12.wa.us/</a:t>
            </a:r>
            <a:r>
              <a:rPr lang="en-US" dirty="0" err="1"/>
              <a:t>dataadmin</a:t>
            </a:r>
            <a:r>
              <a:rPr lang="en-US" dirty="0"/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153400" cy="762000"/>
          </a:xfrm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Updating to 2008</a:t>
            </a:r>
            <a:r>
              <a:rPr lang="en-US" sz="2800">
                <a:latin typeface="Times" charset="0"/>
                <a:ea typeface="ＭＳ Ｐゴシック" charset="0"/>
                <a:cs typeface="ＭＳ Ｐゴシック" charset="0"/>
              </a:rPr>
              <a:t> (latest available…) </a:t>
            </a:r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data</a:t>
            </a:r>
          </a:p>
        </p:txBody>
      </p:sp>
      <p:pic>
        <p:nvPicPr>
          <p:cNvPr id="19458" name="Picture 1" descr="v30-34analysis-c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8600" y="279400"/>
            <a:ext cx="8001000" cy="657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2"/>
          <p:cNvSpPr>
            <a:spLocks noChangeArrowheads="1"/>
          </p:cNvSpPr>
          <p:nvPr/>
        </p:nvSpPr>
        <p:spPr bwMode="auto">
          <a:xfrm rot="16200000">
            <a:off x="5599908" y="3339524"/>
            <a:ext cx="58674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1400" dirty="0"/>
              <a:t>Published Online: May 31, </a:t>
            </a:r>
            <a:r>
              <a:rPr lang="en-US" sz="1400" dirty="0" smtClean="0"/>
              <a:t>2011 in Education Week – Diplomas Count 2011</a:t>
            </a:r>
            <a:endParaRPr lang="en-US" sz="1400" dirty="0"/>
          </a:p>
          <a:p>
            <a:r>
              <a:rPr lang="en-US" sz="1400" dirty="0"/>
              <a:t>Published in Print: June 9, 2011, as Nation Turns a Corner</a:t>
            </a:r>
          </a:p>
          <a:p>
            <a:r>
              <a:rPr lang="en-US" sz="1400" dirty="0"/>
              <a:t>Analysis Finds Graduation Rates Moving Up</a:t>
            </a:r>
          </a:p>
          <a:p>
            <a:r>
              <a:rPr lang="en-US" sz="1400" dirty="0"/>
              <a:t>Strong signs of improvement on graduation</a:t>
            </a:r>
          </a:p>
          <a:p>
            <a:r>
              <a:rPr lang="en-US" sz="1400" dirty="0"/>
              <a:t>By Christopher B. Swanson </a:t>
            </a:r>
            <a:r>
              <a:rPr lang="en-US" sz="1400" dirty="0" smtClean="0"/>
              <a:t>  </a:t>
            </a:r>
            <a:r>
              <a:rPr lang="en-US" sz="1400" dirty="0" smtClean="0">
                <a:hlinkClick r:id="rId4"/>
              </a:rPr>
              <a:t>http://www.edweek.org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4000">
                <a:ea typeface="ＭＳ Ｐゴシック" charset="-128"/>
                <a:cs typeface="ＭＳ Ｐゴシック" charset="-128"/>
              </a:rPr>
              <a:t>Educating more people </a:t>
            </a:r>
            <a:br>
              <a:rPr lang="en-US" sz="4000">
                <a:ea typeface="ＭＳ Ｐゴシック" charset="-128"/>
                <a:cs typeface="ＭＳ Ｐゴシック" charset="-128"/>
              </a:rPr>
            </a:br>
            <a:r>
              <a:rPr lang="en-US" sz="4000">
                <a:ea typeface="ＭＳ Ｐゴシック" charset="-128"/>
                <a:cs typeface="ＭＳ Ｐゴシック" charset="-128"/>
              </a:rPr>
              <a:t>to a higher degree</a:t>
            </a:r>
            <a:r>
              <a:rPr lang="en-US">
                <a:ea typeface="ＭＳ Ｐゴシック" charset="-128"/>
                <a:cs typeface="ＭＳ Ｐゴシック" charset="-128"/>
              </a:rPr>
              <a:t> </a:t>
            </a:r>
          </a:p>
        </p:txBody>
      </p:sp>
      <p:graphicFrame>
        <p:nvGraphicFramePr>
          <p:cNvPr id="6553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1507177"/>
              </p:ext>
            </p:extLst>
          </p:nvPr>
        </p:nvGraphicFramePr>
        <p:xfrm>
          <a:off x="685800" y="1752600"/>
          <a:ext cx="6248400" cy="4712060"/>
        </p:xfrm>
        <a:graphic>
          <a:graphicData uri="http://schemas.openxmlformats.org/presentationml/2006/ole">
            <p:oleObj spid="_x0000_s21514" name="Worksheet" r:id="rId4" imgW="4572000" imgH="3721100" progId="Excel.Sheet.8">
              <p:embed/>
            </p:oleObj>
          </a:graphicData>
        </a:graphic>
      </p:graphicFrame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6540500"/>
            <a:ext cx="5943600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 Box 5"/>
          <p:cNvSpPr txBox="1">
            <a:spLocks noChangeArrowheads="1"/>
          </p:cNvSpPr>
          <p:nvPr/>
        </p:nvSpPr>
        <p:spPr bwMode="auto">
          <a:xfrm rot="-5400000">
            <a:off x="5594350" y="3417888"/>
            <a:ext cx="65214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/>
              <a:t>http://</a:t>
            </a:r>
            <a:r>
              <a:rPr lang="en-US" sz="1600" dirty="0" err="1"/>
              <a:t>www.census.gov</a:t>
            </a:r>
            <a:r>
              <a:rPr lang="en-US" sz="1600" dirty="0"/>
              <a:t>/population/www/</a:t>
            </a:r>
            <a:r>
              <a:rPr lang="en-US" sz="1600" dirty="0" err="1"/>
              <a:t>socdemo</a:t>
            </a:r>
            <a:r>
              <a:rPr lang="en-US" sz="1600" dirty="0"/>
              <a:t>/education/introphct41.html</a:t>
            </a:r>
          </a:p>
        </p:txBody>
      </p:sp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7162800" y="4495800"/>
            <a:ext cx="1671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27.4% 2008</a:t>
            </a:r>
          </a:p>
        </p:txBody>
      </p:sp>
      <p:sp>
        <p:nvSpPr>
          <p:cNvPr id="21510" name="TextBox 7"/>
          <p:cNvSpPr txBox="1">
            <a:spLocks noChangeArrowheads="1"/>
          </p:cNvSpPr>
          <p:nvPr/>
        </p:nvSpPr>
        <p:spPr bwMode="auto">
          <a:xfrm>
            <a:off x="7162800" y="2895600"/>
            <a:ext cx="16716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84.5% 2008</a:t>
            </a:r>
          </a:p>
        </p:txBody>
      </p:sp>
      <p:sp>
        <p:nvSpPr>
          <p:cNvPr id="21511" name="TextBox 8"/>
          <p:cNvSpPr txBox="1">
            <a:spLocks noChangeArrowheads="1"/>
          </p:cNvSpPr>
          <p:nvPr/>
        </p:nvSpPr>
        <p:spPr bwMode="auto">
          <a:xfrm>
            <a:off x="5943600" y="6488113"/>
            <a:ext cx="27495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dirty="0"/>
              <a:t>http://</a:t>
            </a:r>
            <a:r>
              <a:rPr lang="en-US" sz="1800" dirty="0" err="1"/>
              <a:t>factfinder.census.gov</a:t>
            </a:r>
            <a:r>
              <a:rPr lang="en-US" sz="1800" dirty="0"/>
              <a:t>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914400"/>
          </a:xfrm>
        </p:spPr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Our universities seem to do well…</a:t>
            </a:r>
          </a:p>
        </p:txBody>
      </p:sp>
      <p:sp>
        <p:nvSpPr>
          <p:cNvPr id="23555" name="TextBox 5"/>
          <p:cNvSpPr txBox="1">
            <a:spLocks noChangeArrowheads="1"/>
          </p:cNvSpPr>
          <p:nvPr/>
        </p:nvSpPr>
        <p:spPr bwMode="auto">
          <a:xfrm rot="-5400000">
            <a:off x="5466557" y="3329781"/>
            <a:ext cx="67484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400" dirty="0" smtClean="0"/>
              <a:t>http://www.timeshighereducation.co.uk/world-university-rankings/2011-2012/top-400.html</a:t>
            </a:r>
            <a:endParaRPr lang="en-US" sz="1400" dirty="0"/>
          </a:p>
        </p:txBody>
      </p:sp>
      <p:pic>
        <p:nvPicPr>
          <p:cNvPr id="6" name="Picture 5" descr="Screen shot 2012-02-20 at 10.47.5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899601"/>
            <a:ext cx="6477000" cy="5958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>
                <a:latin typeface="Times" charset="0"/>
                <a:ea typeface="ＭＳ Ｐゴシック" charset="0"/>
                <a:cs typeface="ＭＳ Ｐゴシック" charset="0"/>
              </a:rPr>
              <a:t>And on the WASL/HSPE: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51054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82%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of the class of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2011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who took the test passed the Reading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HSPE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86%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passed the Writing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HSPE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Only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66%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passed the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Year 2 Math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test.  (33% in 1998 -99)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	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BUT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….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 </a:t>
            </a: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4th graders</a:t>
            </a:r>
            <a:r>
              <a:rPr lang="ja-JP" altLang="en-US" sz="2000" dirty="0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2000" b="1" dirty="0">
                <a:latin typeface="Times" charset="0"/>
                <a:ea typeface="ＭＳ Ｐゴシック" charset="0"/>
                <a:cs typeface="ＭＳ Ｐゴシック" charset="0"/>
              </a:rPr>
              <a:t>NAEP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test scores in math went from 17th in the nation (1996) to 9th in 2005.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At the same time </a:t>
            </a: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Washington’</a:t>
            </a:r>
            <a:r>
              <a:rPr lang="en-US" altLang="ja-JP" sz="2000" dirty="0" smtClean="0">
                <a:latin typeface="Times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African American 4th graders went from 13th to 1st.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>
                <a:latin typeface="Times" charset="0"/>
                <a:ea typeface="ＭＳ Ｐゴシック" charset="0"/>
                <a:cs typeface="ＭＳ Ｐゴシック" charset="0"/>
              </a:rPr>
              <a:t>8th graders</a:t>
            </a:r>
            <a:r>
              <a:rPr lang="ja-JP" altLang="en-US" sz="2000" dirty="0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NAEP scores in math went from 14th to 7th.  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latin typeface="Times" charset="0"/>
                <a:ea typeface="ＭＳ Ｐゴシック" charset="0"/>
                <a:cs typeface="ＭＳ Ｐゴシック" charset="0"/>
              </a:rPr>
              <a:t>Washington’</a:t>
            </a:r>
            <a:r>
              <a:rPr lang="en-US" altLang="ja-JP" sz="2000" dirty="0" smtClean="0">
                <a:latin typeface="Times" charset="0"/>
                <a:ea typeface="ＭＳ Ｐゴシック" charset="0"/>
                <a:cs typeface="ＭＳ Ｐゴシック" charset="0"/>
              </a:rPr>
              <a:t>s 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African American 8th graders went from 19th to 2</a:t>
            </a:r>
            <a:r>
              <a:rPr lang="en-US" altLang="ja-JP" sz="2000" baseline="30000" dirty="0">
                <a:latin typeface="Times" charset="0"/>
                <a:ea typeface="ＭＳ Ｐゴシック" charset="0"/>
                <a:cs typeface="ＭＳ Ｐゴシック" charset="0"/>
              </a:rPr>
              <a:t>nd</a:t>
            </a:r>
            <a:r>
              <a:rPr lang="en-US" altLang="ja-JP" sz="2000" dirty="0">
                <a:latin typeface="Times" charset="0"/>
                <a:ea typeface="ＭＳ Ｐゴシック" charset="0"/>
                <a:cs typeface="ＭＳ Ｐゴシック" charset="0"/>
              </a:rPr>
              <a:t> in the nation.  </a:t>
            </a:r>
            <a:endParaRPr lang="en-US" sz="2000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2057400"/>
            <a:ext cx="3759200" cy="3581400"/>
          </a:xfrm>
          <a:prstGeom prst="rect">
            <a:avLst/>
          </a:prstGeom>
          <a:ln w="6350"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19278" y="5715000"/>
            <a:ext cx="37247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http://seattletimes.nwsource.com/html/education/</a:t>
            </a:r>
          </a:p>
          <a:p>
            <a:r>
              <a:rPr lang="en-US" sz="1400" dirty="0" smtClean="0"/>
              <a:t>2016055610_testscores31m.html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304800"/>
            <a:ext cx="5892800" cy="5892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6626" name="Rectangle 5"/>
          <p:cNvSpPr>
            <a:spLocks noChangeArrowheads="1"/>
          </p:cNvSpPr>
          <p:nvPr/>
        </p:nvSpPr>
        <p:spPr bwMode="auto">
          <a:xfrm>
            <a:off x="381000" y="6324600"/>
            <a:ext cx="4419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800" dirty="0"/>
              <a:t>http://</a:t>
            </a:r>
            <a:r>
              <a:rPr lang="en-US" sz="1800" dirty="0" err="1"/>
              <a:t>nces.ed.gov</a:t>
            </a:r>
            <a:r>
              <a:rPr lang="en-US" sz="1800" dirty="0"/>
              <a:t>/</a:t>
            </a:r>
            <a:r>
              <a:rPr lang="en-US" sz="1800" dirty="0" err="1"/>
              <a:t>nationsreportcard</a:t>
            </a:r>
            <a:r>
              <a:rPr lang="en-US" sz="1800" dirty="0"/>
              <a:t>/</a:t>
            </a:r>
            <a:r>
              <a:rPr lang="en-US" sz="1800" dirty="0" err="1"/>
              <a:t>naepdata</a:t>
            </a:r>
            <a:r>
              <a:rPr lang="en-US" sz="1800" dirty="0"/>
              <a:t>/</a:t>
            </a:r>
          </a:p>
        </p:txBody>
      </p:sp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5181600" y="6324600"/>
            <a:ext cx="3652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>
                <a:hlinkClick r:id="rId3"/>
              </a:rPr>
              <a:t>http://nationsreportcard.gov/ltt_2008/</a:t>
            </a: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6400800" cy="1143000"/>
          </a:xfrm>
        </p:spPr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But internationally …</a:t>
            </a:r>
            <a:br>
              <a:rPr lang="en-US">
                <a:latin typeface="Times" charset="0"/>
                <a:ea typeface="ＭＳ Ｐゴシック" charset="0"/>
                <a:cs typeface="ＭＳ Ｐゴシック" charset="0"/>
              </a:rPr>
            </a:br>
            <a:r>
              <a:rPr lang="en-US" sz="3600">
                <a:latin typeface="Times" charset="0"/>
                <a:ea typeface="ＭＳ Ｐゴシック" charset="0"/>
                <a:cs typeface="ＭＳ Ｐゴシック" charset="0"/>
              </a:rPr>
              <a:t>U.S. reading scores on </a:t>
            </a:r>
            <a:br>
              <a:rPr lang="en-US" sz="3600">
                <a:latin typeface="Times" charset="0"/>
                <a:ea typeface="ＭＳ Ｐゴシック" charset="0"/>
                <a:cs typeface="ＭＳ Ｐゴシック" charset="0"/>
              </a:rPr>
            </a:br>
            <a:r>
              <a:rPr lang="en-US" sz="3600">
                <a:latin typeface="Times" charset="0"/>
                <a:ea typeface="ＭＳ Ｐゴシック" charset="0"/>
                <a:cs typeface="ＭＳ Ｐゴシック" charset="0"/>
              </a:rPr>
              <a:t>P</a:t>
            </a:r>
            <a:r>
              <a:rPr lang="en-US" sz="1400">
                <a:latin typeface="Times" charset="0"/>
                <a:ea typeface="ＭＳ Ｐゴシック" charset="0"/>
                <a:cs typeface="ＭＳ Ｐゴシック" charset="0"/>
              </a:rPr>
              <a:t>rogram for </a:t>
            </a:r>
            <a:r>
              <a:rPr lang="en-US" sz="3600">
                <a:latin typeface="Times" charset="0"/>
                <a:ea typeface="ＭＳ Ｐゴシック" charset="0"/>
                <a:cs typeface="ＭＳ Ｐゴシック" charset="0"/>
              </a:rPr>
              <a:t>I</a:t>
            </a:r>
            <a:r>
              <a:rPr lang="en-US" sz="1400">
                <a:latin typeface="Times" charset="0"/>
                <a:ea typeface="ＭＳ Ｐゴシック" charset="0"/>
                <a:cs typeface="ＭＳ Ｐゴシック" charset="0"/>
              </a:rPr>
              <a:t>nternational</a:t>
            </a:r>
            <a:r>
              <a:rPr lang="en-US" sz="3600">
                <a:latin typeface="Times" charset="0"/>
                <a:ea typeface="ＭＳ Ｐゴシック" charset="0"/>
                <a:cs typeface="ＭＳ Ｐゴシック" charset="0"/>
              </a:rPr>
              <a:t> S</a:t>
            </a:r>
            <a:r>
              <a:rPr lang="en-US" sz="1400">
                <a:latin typeface="Times" charset="0"/>
                <a:ea typeface="ＭＳ Ｐゴシック" charset="0"/>
                <a:cs typeface="ＭＳ Ｐゴシック" charset="0"/>
              </a:rPr>
              <a:t>tudent</a:t>
            </a:r>
            <a:r>
              <a:rPr lang="en-US" sz="3600">
                <a:latin typeface="Times" charset="0"/>
                <a:ea typeface="ＭＳ Ｐゴシック" charset="0"/>
                <a:cs typeface="ＭＳ Ｐゴシック" charset="0"/>
              </a:rPr>
              <a:t> A</a:t>
            </a:r>
            <a:r>
              <a:rPr lang="en-US" sz="1400">
                <a:latin typeface="Times" charset="0"/>
                <a:ea typeface="ＭＳ Ｐゴシック" charset="0"/>
                <a:cs typeface="ＭＳ Ｐゴシック" charset="0"/>
              </a:rPr>
              <a:t>ssessment</a:t>
            </a:r>
            <a:r>
              <a:rPr lang="en-US" sz="3600">
                <a:latin typeface="Times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pic>
        <p:nvPicPr>
          <p:cNvPr id="6" name="Picture 5" descr="Screen shot 2011-02-24 at 9.07.31 AM.png"/>
          <p:cNvPicPr>
            <a:picLocks noChangeAspect="1"/>
          </p:cNvPicPr>
          <p:nvPr/>
        </p:nvPicPr>
        <p:blipFill>
          <a:blip r:embed="rId2"/>
          <a:srcRect t="3333"/>
          <a:stretch>
            <a:fillRect/>
          </a:stretch>
        </p:blipFill>
        <p:spPr>
          <a:xfrm>
            <a:off x="6781800" y="228600"/>
            <a:ext cx="1387475" cy="66294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" name="Picture 6" descr="Screen shot 2011-02-24 at 9.08.49 AM.png"/>
          <p:cNvPicPr>
            <a:picLocks noChangeAspect="1"/>
          </p:cNvPicPr>
          <p:nvPr/>
        </p:nvPicPr>
        <p:blipFill>
          <a:blip r:embed="rId3"/>
          <a:srcRect b="27143"/>
          <a:stretch>
            <a:fillRect/>
          </a:stretch>
        </p:blipFill>
        <p:spPr>
          <a:xfrm>
            <a:off x="241300" y="2400300"/>
            <a:ext cx="5626100" cy="12954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28676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733800"/>
            <a:ext cx="2089759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4114800"/>
            <a:ext cx="4708691" cy="2431435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Stencil"/>
              </a:rPr>
              <a:t>EDUCATION WEEK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Published in Print: January 12, 2012, as </a:t>
            </a:r>
          </a:p>
          <a:p>
            <a:r>
              <a:rPr lang="en-US" sz="1400" b="1" dirty="0" smtClean="0"/>
              <a:t>“U.S. Education Pressured by International Comparisons”</a:t>
            </a:r>
          </a:p>
          <a:p>
            <a:r>
              <a:rPr lang="en-US" sz="1400" dirty="0" smtClean="0"/>
              <a:t>By </a:t>
            </a:r>
            <a:r>
              <a:rPr lang="en-US" sz="1400" dirty="0" smtClean="0">
                <a:hlinkClick r:id="rId5"/>
              </a:rPr>
              <a:t>Sean Cavanagh</a:t>
            </a:r>
            <a:r>
              <a:rPr lang="en-US" sz="1400" dirty="0" smtClean="0"/>
              <a:t> </a:t>
            </a:r>
          </a:p>
          <a:p>
            <a:endParaRPr lang="en-US" sz="1400" dirty="0" smtClean="0"/>
          </a:p>
          <a:p>
            <a:r>
              <a:rPr lang="en-US" sz="1400" dirty="0" smtClean="0"/>
              <a:t>“Concern over American students' middling scores on high-profile tests vies with caution about cultural and political factors that shape school improvement …. ”</a:t>
            </a:r>
          </a:p>
          <a:p>
            <a:endParaRPr lang="en-US" sz="14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But wait a minute …</a:t>
            </a:r>
          </a:p>
        </p:txBody>
      </p:sp>
      <p:graphicFrame>
        <p:nvGraphicFramePr>
          <p:cNvPr id="29698" name="Object 2"/>
          <p:cNvGraphicFramePr>
            <a:graphicFrameLocks noChangeAspect="1"/>
          </p:cNvGraphicFramePr>
          <p:nvPr/>
        </p:nvGraphicFramePr>
        <p:xfrm>
          <a:off x="685800" y="1981200"/>
          <a:ext cx="9253538" cy="4648200"/>
        </p:xfrm>
        <a:graphic>
          <a:graphicData uri="http://schemas.openxmlformats.org/presentationml/2006/ole">
            <p:oleObj spid="_x0000_s29704" name="Document" r:id="rId3" imgW="21942857" imgH="11022222" progId="Word.Document.12">
              <p:link updateAutomatic="1"/>
            </p:oleObj>
          </a:graphicData>
        </a:graphic>
      </p:graphicFrame>
      <p:sp>
        <p:nvSpPr>
          <p:cNvPr id="29699" name="TextBox 4"/>
          <p:cNvSpPr txBox="1">
            <a:spLocks noChangeArrowheads="1"/>
          </p:cNvSpPr>
          <p:nvPr/>
        </p:nvSpPr>
        <p:spPr bwMode="auto">
          <a:xfrm>
            <a:off x="304800" y="6324600"/>
            <a:ext cx="8139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800" dirty="0">
                <a:hlinkClick r:id="rId4"/>
              </a:rPr>
              <a:t>http://nasspblogs.org/principaldifference/2010/12/pisa_its_poverty_not_stupid_1.html</a:t>
            </a:r>
            <a:r>
              <a:rPr lang="en-US" sz="1800" dirty="0"/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4292600" cy="735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</TotalTime>
  <Words>722</Words>
  <Application>Microsoft Macintosh PowerPoint</Application>
  <PresentationFormat>On-screen Show (4:3)</PresentationFormat>
  <Paragraphs>80</Paragraphs>
  <Slides>23</Slides>
  <Notes>12</Notes>
  <HiddenSlides>0</HiddenSlides>
  <MMClips>0</MMClips>
  <ScaleCrop>false</ScaleCrop>
  <HeadingPairs>
    <vt:vector size="8" baseType="variant">
      <vt:variant>
        <vt:lpstr>Design Template</vt:lpstr>
      </vt:variant>
      <vt:variant>
        <vt:i4>1</vt:i4>
      </vt:variant>
      <vt:variant>
        <vt:lpstr>Links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Blank</vt:lpstr>
      <vt:lpstr>\\localhost\Users\mroddy\COURSES\ TEED 522\Assessment\PowerPoint presentations\Document1!OLE_LINK1</vt:lpstr>
      <vt:lpstr>\\localhost\Users\mroddy\COURSES\ TEED 522\Assessment\PowerPoint presentations\Document1!OLE_LINK2</vt:lpstr>
      <vt:lpstr>\\localhost\Users\mroddy\COURSES\ TEED 522\Assessment\PowerPoint presentations\Document1!OLE_LINK3</vt:lpstr>
      <vt:lpstr>Worksheet</vt:lpstr>
      <vt:lpstr>How many of our students graduate?</vt:lpstr>
      <vt:lpstr>First the good news:</vt:lpstr>
      <vt:lpstr>Updating to 2008 (latest available…) data</vt:lpstr>
      <vt:lpstr>Educating more people  to a higher degree </vt:lpstr>
      <vt:lpstr>Our universities seem to do well…</vt:lpstr>
      <vt:lpstr>And on the WASL/HSPE:</vt:lpstr>
      <vt:lpstr>Slide 7</vt:lpstr>
      <vt:lpstr>But internationally … U.S. reading scores on  Program for International Student Assessment </vt:lpstr>
      <vt:lpstr>But wait a minute …</vt:lpstr>
      <vt:lpstr>Slide 10</vt:lpstr>
      <vt:lpstr>Gasp!</vt:lpstr>
      <vt:lpstr>&lt;10% poverty</vt:lpstr>
      <vt:lpstr>10 – 24.9% poverty 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Seattle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should an accountability system do?</dc:title>
  <dc:creator>Mark Roddy</dc:creator>
  <cp:lastModifiedBy>Mark Roddy</cp:lastModifiedBy>
  <cp:revision>98</cp:revision>
  <cp:lastPrinted>2010-10-26T18:04:25Z</cp:lastPrinted>
  <dcterms:created xsi:type="dcterms:W3CDTF">2012-02-21T07:20:59Z</dcterms:created>
  <dcterms:modified xsi:type="dcterms:W3CDTF">2012-02-21T07:21:20Z</dcterms:modified>
</cp:coreProperties>
</file>